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embeddedFontLst>
    <p:embeddedFont>
      <p:font typeface="Playfair Display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layfairDisplay-boldItalic.fntdata"/><Relationship Id="rId5" Type="http://schemas.openxmlformats.org/officeDocument/2006/relationships/slide" Target="slides/slide1.xml"/><Relationship Id="rId6" Type="http://schemas.openxmlformats.org/officeDocument/2006/relationships/font" Target="fonts/PlayfairDisplay-regular.fntdata"/><Relationship Id="rId7" Type="http://schemas.openxmlformats.org/officeDocument/2006/relationships/font" Target="fonts/PlayfairDisplay-bold.fntdata"/><Relationship Id="rId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hape 54"/>
          <p:cNvCxnSpPr/>
          <p:nvPr/>
        </p:nvCxnSpPr>
        <p:spPr>
          <a:xfrm flipH="1">
            <a:off x="1663250" y="142925"/>
            <a:ext cx="11400" cy="41583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ot"/>
            <a:round/>
            <a:headEnd len="lg" w="lg" type="none"/>
            <a:tailEnd len="lg" w="lg" type="none"/>
          </a:ln>
        </p:spPr>
      </p:cxnSp>
      <p:cxnSp>
        <p:nvCxnSpPr>
          <p:cNvPr id="55" name="Shape 55"/>
          <p:cNvCxnSpPr/>
          <p:nvPr/>
        </p:nvCxnSpPr>
        <p:spPr>
          <a:xfrm flipH="1">
            <a:off x="2979050" y="175225"/>
            <a:ext cx="11400" cy="41583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ot"/>
            <a:round/>
            <a:headEnd len="lg" w="lg" type="none"/>
            <a:tailEnd len="lg" w="lg" type="none"/>
          </a:ln>
        </p:spPr>
      </p:cxnSp>
      <p:cxnSp>
        <p:nvCxnSpPr>
          <p:cNvPr id="56" name="Shape 56"/>
          <p:cNvCxnSpPr/>
          <p:nvPr/>
        </p:nvCxnSpPr>
        <p:spPr>
          <a:xfrm flipH="1">
            <a:off x="4154750" y="123175"/>
            <a:ext cx="11400" cy="41583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ot"/>
            <a:round/>
            <a:headEnd len="lg" w="lg" type="none"/>
            <a:tailEnd len="lg" w="lg" type="none"/>
          </a:ln>
        </p:spPr>
      </p:cxnSp>
      <p:cxnSp>
        <p:nvCxnSpPr>
          <p:cNvPr id="57" name="Shape 57"/>
          <p:cNvCxnSpPr/>
          <p:nvPr/>
        </p:nvCxnSpPr>
        <p:spPr>
          <a:xfrm flipH="1">
            <a:off x="5395425" y="142925"/>
            <a:ext cx="11400" cy="41583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ot"/>
            <a:round/>
            <a:headEnd len="lg" w="lg" type="none"/>
            <a:tailEnd len="lg" w="lg" type="none"/>
          </a:ln>
        </p:spPr>
      </p:cxnSp>
      <p:cxnSp>
        <p:nvCxnSpPr>
          <p:cNvPr id="58" name="Shape 58"/>
          <p:cNvCxnSpPr/>
          <p:nvPr/>
        </p:nvCxnSpPr>
        <p:spPr>
          <a:xfrm flipH="1">
            <a:off x="7048475" y="175225"/>
            <a:ext cx="11400" cy="41583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ot"/>
            <a:round/>
            <a:headEnd len="lg" w="lg" type="none"/>
            <a:tailEnd len="lg" w="lg" type="none"/>
          </a:ln>
        </p:spPr>
      </p:cxnSp>
      <p:cxnSp>
        <p:nvCxnSpPr>
          <p:cNvPr id="59" name="Shape 59"/>
          <p:cNvCxnSpPr/>
          <p:nvPr/>
        </p:nvCxnSpPr>
        <p:spPr>
          <a:xfrm flipH="1">
            <a:off x="492750" y="142925"/>
            <a:ext cx="11400" cy="41583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0" name="Shape 60"/>
          <p:cNvCxnSpPr/>
          <p:nvPr/>
        </p:nvCxnSpPr>
        <p:spPr>
          <a:xfrm>
            <a:off x="494400" y="4304700"/>
            <a:ext cx="8406600" cy="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61" name="Shape 61"/>
          <p:cNvSpPr txBox="1"/>
          <p:nvPr/>
        </p:nvSpPr>
        <p:spPr>
          <a:xfrm>
            <a:off x="7438550" y="4333525"/>
            <a:ext cx="1523100" cy="3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1000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CUSTOMER LIFETIME</a:t>
            </a:r>
          </a:p>
        </p:txBody>
      </p:sp>
      <p:sp>
        <p:nvSpPr>
          <p:cNvPr id="62" name="Shape 62"/>
          <p:cNvSpPr txBox="1"/>
          <p:nvPr/>
        </p:nvSpPr>
        <p:spPr>
          <a:xfrm rot="-5400000">
            <a:off x="-353100" y="468150"/>
            <a:ext cx="1325400" cy="3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000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CUSTOMER VALUE</a:t>
            </a:r>
          </a:p>
        </p:txBody>
      </p:sp>
      <p:sp>
        <p:nvSpPr>
          <p:cNvPr id="63" name="Shape 63"/>
          <p:cNvSpPr/>
          <p:nvPr/>
        </p:nvSpPr>
        <p:spPr>
          <a:xfrm>
            <a:off x="1008175" y="2395975"/>
            <a:ext cx="5828980" cy="1885410"/>
          </a:xfrm>
          <a:custGeom>
            <a:pathLst>
              <a:path extrusionOk="0" h="119292" w="301668">
                <a:moveTo>
                  <a:pt x="0" y="118437"/>
                </a:moveTo>
                <a:cubicBezTo>
                  <a:pt x="18652" y="102028"/>
                  <a:pt x="75452" y="19844"/>
                  <a:pt x="111916" y="19985"/>
                </a:cubicBezTo>
                <a:cubicBezTo>
                  <a:pt x="148379" y="20125"/>
                  <a:pt x="189331" y="119489"/>
                  <a:pt x="218783" y="119279"/>
                </a:cubicBezTo>
                <a:cubicBezTo>
                  <a:pt x="248234" y="119068"/>
                  <a:pt x="275582" y="37445"/>
                  <a:pt x="288625" y="18723"/>
                </a:cubicBezTo>
                <a:cubicBezTo>
                  <a:pt x="301667" y="0"/>
                  <a:pt x="295637" y="8905"/>
                  <a:pt x="297040" y="6942"/>
                </a:cubicBezTo>
              </a:path>
            </a:pathLst>
          </a:custGeom>
          <a:noFill/>
          <a:ln cap="flat" cmpd="sng" w="19050">
            <a:solidFill>
              <a:srgbClr val="E69138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id="64" name="Shape 64"/>
          <p:cNvSpPr/>
          <p:nvPr/>
        </p:nvSpPr>
        <p:spPr>
          <a:xfrm>
            <a:off x="1008176" y="1170225"/>
            <a:ext cx="7458402" cy="3130878"/>
          </a:xfrm>
          <a:custGeom>
            <a:pathLst>
              <a:path extrusionOk="0" h="161012" w="319760">
                <a:moveTo>
                  <a:pt x="0" y="161012"/>
                </a:moveTo>
                <a:cubicBezTo>
                  <a:pt x="17741" y="136819"/>
                  <a:pt x="53153" y="42294"/>
                  <a:pt x="106447" y="15858"/>
                </a:cubicBezTo>
                <a:cubicBezTo>
                  <a:pt x="159740" y="-10578"/>
                  <a:pt x="284207" y="4638"/>
                  <a:pt x="319760" y="2395"/>
                </a:cubicBezTo>
              </a:path>
            </a:pathLst>
          </a:custGeom>
          <a:noFill/>
          <a:ln cap="flat" cmpd="sng" w="19050">
            <a:solidFill>
              <a:srgbClr val="6AA84F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id="65" name="Shape 65"/>
          <p:cNvSpPr txBox="1"/>
          <p:nvPr/>
        </p:nvSpPr>
        <p:spPr>
          <a:xfrm>
            <a:off x="487550" y="4485925"/>
            <a:ext cx="1099500" cy="3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AQISITION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1663250" y="4485925"/>
            <a:ext cx="1315800" cy="3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CONVERSION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3055250" y="4485925"/>
            <a:ext cx="10995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DEVELOP</a:t>
            </a:r>
            <a:br>
              <a:rPr lang="en-GB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</a:br>
          </a:p>
        </p:txBody>
      </p:sp>
      <p:sp>
        <p:nvSpPr>
          <p:cNvPr id="68" name="Shape 68"/>
          <p:cNvSpPr txBox="1"/>
          <p:nvPr/>
        </p:nvSpPr>
        <p:spPr>
          <a:xfrm>
            <a:off x="4230938" y="4485925"/>
            <a:ext cx="1099500" cy="3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RETAIN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5622950" y="4433875"/>
            <a:ext cx="15231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REACTIVATE/</a:t>
            </a:r>
            <a:br>
              <a:rPr lang="en-GB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</a:br>
            <a:r>
              <a:rPr lang="en-GB">
                <a:solidFill>
                  <a:srgbClr val="666666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WIN-BACK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