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embeddedFontLst>
    <p:embeddedFont>
      <p:font typeface="Open Sans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font" Target="fonts/OpenSans-regular.fntdata"/><Relationship Id="rId7" Type="http://schemas.openxmlformats.org/officeDocument/2006/relationships/font" Target="fonts/OpenSans-bold.fntdata"/><Relationship Id="rId8" Type="http://schemas.openxmlformats.org/officeDocument/2006/relationships/font" Target="fonts/OpenSa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154250" y="146400"/>
            <a:ext cx="8836500" cy="4850700"/>
          </a:xfrm>
          <a:prstGeom prst="rect">
            <a:avLst/>
          </a:prstGeom>
          <a:solidFill>
            <a:srgbClr val="6FA8D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154250" y="420950"/>
            <a:ext cx="2138400" cy="3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1800" u="sng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SEE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2285925" y="420950"/>
            <a:ext cx="2138400" cy="3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 u="sng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THINK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4493000" y="420950"/>
            <a:ext cx="2050200" cy="3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 u="sng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DO</a:t>
            </a:r>
            <a:r>
              <a:rPr lang="en-GB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6523250" y="420950"/>
            <a:ext cx="2467500" cy="3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800" u="sng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CARE</a:t>
            </a:r>
          </a:p>
        </p:txBody>
      </p:sp>
      <p:cxnSp>
        <p:nvCxnSpPr>
          <p:cNvPr id="59" name="Shape 59"/>
          <p:cNvCxnSpPr/>
          <p:nvPr/>
        </p:nvCxnSpPr>
        <p:spPr>
          <a:xfrm flipH="1">
            <a:off x="2292600" y="1098900"/>
            <a:ext cx="6000" cy="3022200"/>
          </a:xfrm>
          <a:prstGeom prst="straightConnector1">
            <a:avLst/>
          </a:prstGeom>
          <a:noFill/>
          <a:ln cap="flat" cmpd="sng" w="9525">
            <a:solidFill>
              <a:srgbClr val="F3F3F3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60" name="Shape 60"/>
          <p:cNvCxnSpPr/>
          <p:nvPr/>
        </p:nvCxnSpPr>
        <p:spPr>
          <a:xfrm>
            <a:off x="4395575" y="1078725"/>
            <a:ext cx="28800" cy="3042600"/>
          </a:xfrm>
          <a:prstGeom prst="straightConnector1">
            <a:avLst/>
          </a:prstGeom>
          <a:noFill/>
          <a:ln cap="flat" cmpd="sng" w="9525">
            <a:solidFill>
              <a:srgbClr val="F3F3F3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61" name="Shape 61"/>
          <p:cNvCxnSpPr/>
          <p:nvPr/>
        </p:nvCxnSpPr>
        <p:spPr>
          <a:xfrm>
            <a:off x="6532875" y="1058575"/>
            <a:ext cx="10200" cy="3062700"/>
          </a:xfrm>
          <a:prstGeom prst="straightConnector1">
            <a:avLst/>
          </a:prstGeom>
          <a:noFill/>
          <a:ln cap="flat" cmpd="sng" w="9525">
            <a:solidFill>
              <a:srgbClr val="F3F3F3"/>
            </a:solidFill>
            <a:prstDash val="dot"/>
            <a:round/>
            <a:headEnd len="lg" w="lg" type="none"/>
            <a:tailEnd len="lg" w="lg" type="none"/>
          </a:ln>
        </p:spPr>
      </p:cxnSp>
      <p:sp>
        <p:nvSpPr>
          <p:cNvPr id="62" name="Shape 62"/>
          <p:cNvSpPr txBox="1"/>
          <p:nvPr/>
        </p:nvSpPr>
        <p:spPr>
          <a:xfrm>
            <a:off x="154250" y="4461900"/>
            <a:ext cx="2138400" cy="3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0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(AWARENESS)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2285925" y="4461900"/>
            <a:ext cx="2138400" cy="3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0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(CONSIDERATION)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4493000" y="4461900"/>
            <a:ext cx="2050200" cy="3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0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(PURCHASE)</a:t>
            </a:r>
            <a:r>
              <a:rPr lang="en-GB" sz="10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6523250" y="4461900"/>
            <a:ext cx="2467500" cy="3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10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(AFTERCARE</a:t>
            </a:r>
            <a:r>
              <a:rPr lang="en-GB" sz="10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 &amp; LOYALTY)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413350" y="1270275"/>
            <a:ext cx="1431600" cy="23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Touchpoints (on and offline)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Content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Marketing channels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Customer context 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Devices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</a:p>
          <a:p>
            <a:pPr lv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Generic keywords 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(i.e running shoes)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Credibility and trust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Brand story </a:t>
            </a:r>
          </a:p>
          <a:p>
            <a:pPr lvl="0">
              <a:spcBef>
                <a:spcPts val="0"/>
              </a:spcBef>
              <a:buNone/>
            </a:pP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</a:p>
        </p:txBody>
      </p:sp>
      <p:cxnSp>
        <p:nvCxnSpPr>
          <p:cNvPr id="67" name="Shape 67"/>
          <p:cNvCxnSpPr/>
          <p:nvPr/>
        </p:nvCxnSpPr>
        <p:spPr>
          <a:xfrm>
            <a:off x="1502150" y="655300"/>
            <a:ext cx="14820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8" name="Shape 68"/>
          <p:cNvCxnSpPr/>
          <p:nvPr/>
        </p:nvCxnSpPr>
        <p:spPr>
          <a:xfrm>
            <a:off x="3771675" y="666550"/>
            <a:ext cx="14820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69" name="Shape 69"/>
          <p:cNvCxnSpPr/>
          <p:nvPr/>
        </p:nvCxnSpPr>
        <p:spPr>
          <a:xfrm>
            <a:off x="5766675" y="645225"/>
            <a:ext cx="1517400" cy="12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triangle"/>
            <a:tailEnd len="lg" w="lg" type="none"/>
          </a:ln>
        </p:spPr>
      </p:cxnSp>
      <p:sp>
        <p:nvSpPr>
          <p:cNvPr id="70" name="Shape 70"/>
          <p:cNvSpPr txBox="1"/>
          <p:nvPr/>
        </p:nvSpPr>
        <p:spPr>
          <a:xfrm>
            <a:off x="2642625" y="1270275"/>
            <a:ext cx="1431600" cy="23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Touchpoints (on and offline)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Content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Marketing channels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Customer context 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</a:p>
          <a:p>
            <a:pPr lvl="0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Relevant keywords 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(i.e Nike running shoes)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Credibility and trust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Re-targeting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Devices 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</a:p>
        </p:txBody>
      </p:sp>
      <p:sp>
        <p:nvSpPr>
          <p:cNvPr id="71" name="Shape 71"/>
          <p:cNvSpPr txBox="1"/>
          <p:nvPr/>
        </p:nvSpPr>
        <p:spPr>
          <a:xfrm>
            <a:off x="4767887" y="1314750"/>
            <a:ext cx="1431600" cy="23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Touchpoints (on and offline)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Content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Marketing channels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Context 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Relevant keywords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(i.e Nike Performance Black + price)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Credibility and trust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Devices</a:t>
            </a:r>
          </a:p>
          <a:p>
            <a:pPr lvl="0" rtl="0">
              <a:spcBef>
                <a:spcPts val="0"/>
              </a:spcBef>
              <a:buNone/>
            </a:pP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</a:p>
        </p:txBody>
      </p:sp>
      <p:sp>
        <p:nvSpPr>
          <p:cNvPr id="72" name="Shape 72"/>
          <p:cNvSpPr txBox="1"/>
          <p:nvPr/>
        </p:nvSpPr>
        <p:spPr>
          <a:xfrm>
            <a:off x="7003700" y="1288926"/>
            <a:ext cx="1431600" cy="2703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Touchpoints (on and offline)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Content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Owned channels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Context 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</a:p>
          <a:p>
            <a:pPr lvl="0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Relevant keywords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(i.e Nike Performance care instructions)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Credibility and trust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How do we establish a relationship with the customer so that they will return to us? </a:t>
            </a: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